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6"/>
  </p:notesMasterIdLst>
  <p:sldIdLst>
    <p:sldId id="265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7EF82-9FC3-C4FD-4CCB-EA43F119DA3D}" v="30" dt="2024-02-26T09:18:32.722"/>
    <p1510:client id="{3AB199DA-F9E6-FA02-B286-A79B7B6A7EB0}" v="15" dt="2024-02-26T09:28:47.699"/>
    <p1510:client id="{D75144DE-3CF2-45FA-8716-5EF8BA363457}" v="15" dt="2024-02-25T22:23:47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56"/>
    <p:restoredTop sz="94672"/>
  </p:normalViewPr>
  <p:slideViewPr>
    <p:cSldViewPr snapToGrid="0" showGuides="1">
      <p:cViewPr varScale="1">
        <p:scale>
          <a:sx n="56" d="100"/>
          <a:sy n="56" d="100"/>
        </p:scale>
        <p:origin x="26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CB6C9-0365-4E85-B8D8-6F985940C3AD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CD7F6-DBA6-4DC8-8165-DF516E9666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37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D21-4078-C74E-9B89-401C1AE5346A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86AD-1FE6-1F42-B6A3-2C783AB6C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22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D21-4078-C74E-9B89-401C1AE5346A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86AD-1FE6-1F42-B6A3-2C783AB6C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0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D21-4078-C74E-9B89-401C1AE5346A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86AD-1FE6-1F42-B6A3-2C783AB6C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488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acon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1074BFD-B740-C8FE-57B3-50A72B71BFB9}"/>
              </a:ext>
            </a:extLst>
          </p:cNvPr>
          <p:cNvSpPr/>
          <p:nvPr userDrawn="1"/>
        </p:nvSpPr>
        <p:spPr>
          <a:xfrm>
            <a:off x="3557587" y="660400"/>
            <a:ext cx="3043238" cy="8585200"/>
          </a:xfrm>
          <a:prstGeom prst="roundRect">
            <a:avLst>
              <a:gd name="adj" fmla="val 2199"/>
            </a:avLst>
          </a:prstGeom>
          <a:solidFill>
            <a:srgbClr val="FD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CCAE0-4D4E-E5AF-DAAE-71851AB6F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068" y="2020503"/>
            <a:ext cx="2786063" cy="110203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95000"/>
              </a:lnSpc>
              <a:defRPr/>
            </a:lvl1pPr>
            <a:lvl3pPr>
              <a:lnSpc>
                <a:spcPct val="95000"/>
              </a:lnSpc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3162FE8-CCA1-6184-E482-A064CCBC4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7069" y="992895"/>
            <a:ext cx="1457835" cy="6440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7A8143C-868F-5086-5882-5A5561DDD0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7068" y="8293669"/>
            <a:ext cx="716075" cy="624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D874325-DC65-0445-71B4-5A6FC305546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90899" y="8419652"/>
            <a:ext cx="1486929" cy="3720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3B2519-6A62-26F8-3FCE-AA9D36BE2976}"/>
              </a:ext>
            </a:extLst>
          </p:cNvPr>
          <p:cNvSpPr txBox="1"/>
          <p:nvPr userDrawn="1"/>
        </p:nvSpPr>
        <p:spPr>
          <a:xfrm>
            <a:off x="3687068" y="7655410"/>
            <a:ext cx="2786063" cy="19915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94" b="1" dirty="0"/>
              <a:t>Join us today: </a:t>
            </a:r>
            <a:r>
              <a:rPr lang="en-GB" sz="1294" b="0" dirty="0" err="1"/>
              <a:t>beaconstudy.org.uk</a:t>
            </a:r>
            <a:endParaRPr lang="en-GB" sz="1294" b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11655A-3A52-C06B-B0DE-089599E75922}"/>
              </a:ext>
            </a:extLst>
          </p:cNvPr>
          <p:cNvCxnSpPr>
            <a:cxnSpLocks/>
          </p:cNvCxnSpPr>
          <p:nvPr userDrawn="1"/>
        </p:nvCxnSpPr>
        <p:spPr>
          <a:xfrm>
            <a:off x="4497021" y="8293669"/>
            <a:ext cx="0" cy="62400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81FAA2-5814-ECDD-7873-E3261D7895EF}"/>
              </a:ext>
            </a:extLst>
          </p:cNvPr>
          <p:cNvCxnSpPr>
            <a:cxnSpLocks/>
          </p:cNvCxnSpPr>
          <p:nvPr userDrawn="1"/>
        </p:nvCxnSpPr>
        <p:spPr>
          <a:xfrm>
            <a:off x="3687068" y="7222576"/>
            <a:ext cx="2786063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9E30DE-4ECD-538C-1402-586A299AF43B}"/>
              </a:ext>
            </a:extLst>
          </p:cNvPr>
          <p:cNvCxnSpPr>
            <a:cxnSpLocks/>
          </p:cNvCxnSpPr>
          <p:nvPr userDrawn="1"/>
        </p:nvCxnSpPr>
        <p:spPr>
          <a:xfrm>
            <a:off x="3687068" y="8022944"/>
            <a:ext cx="2786063" cy="0"/>
          </a:xfrm>
          <a:prstGeom prst="line">
            <a:avLst/>
          </a:prstGeom>
          <a:ln w="63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464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5">
          <p15:clr>
            <a:srgbClr val="45E3F2"/>
          </p15:clr>
        </p15:guide>
        <p15:guide id="2" orient="horz" pos="5617">
          <p15:clr>
            <a:srgbClr val="45E3F2"/>
          </p15:clr>
        </p15:guide>
        <p15:guide id="3" pos="2323">
          <p15:clr>
            <a:srgbClr val="45E3F2"/>
          </p15:clr>
        </p15:guide>
        <p15:guide id="4" pos="4078">
          <p15:clr>
            <a:srgbClr val="45E3F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D21-4078-C74E-9B89-401C1AE5346A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86AD-1FE6-1F42-B6A3-2C783AB6C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8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D21-4078-C74E-9B89-401C1AE5346A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86AD-1FE6-1F42-B6A3-2C783AB6C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55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D21-4078-C74E-9B89-401C1AE5346A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86AD-1FE6-1F42-B6A3-2C783AB6C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24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D21-4078-C74E-9B89-401C1AE5346A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86AD-1FE6-1F42-B6A3-2C783AB6C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08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D21-4078-C74E-9B89-401C1AE5346A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86AD-1FE6-1F42-B6A3-2C783AB6C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8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D21-4078-C74E-9B89-401C1AE5346A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86AD-1FE6-1F42-B6A3-2C783AB6C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65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D21-4078-C74E-9B89-401C1AE5346A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86AD-1FE6-1F42-B6A3-2C783AB6C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20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D21-4078-C74E-9B89-401C1AE5346A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86AD-1FE6-1F42-B6A3-2C783AB6C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33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AD21-4078-C74E-9B89-401C1AE5346A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286AD-1FE6-1F42-B6A3-2C783AB6C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51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45F2AA"/>
          </p15:clr>
        </p15:guide>
        <p15:guide id="2" pos="4320" userDrawn="1">
          <p15:clr>
            <a:srgbClr val="45F2AA"/>
          </p15:clr>
        </p15:guide>
        <p15:guide id="3" pos="162" userDrawn="1">
          <p15:clr>
            <a:srgbClr val="45F2AA"/>
          </p15:clr>
        </p15:guide>
        <p15:guide id="4" pos="2079" userDrawn="1">
          <p15:clr>
            <a:srgbClr val="45F2AA"/>
          </p15:clr>
        </p15:guide>
        <p15:guide id="5" pos="2241" userDrawn="1">
          <p15:clr>
            <a:srgbClr val="45F2AA"/>
          </p15:clr>
        </p15:guide>
        <p15:guide id="6" pos="4158" userDrawn="1">
          <p15:clr>
            <a:srgbClr val="45F2AA"/>
          </p15:clr>
        </p15:guide>
        <p15:guide id="7" orient="horz" userDrawn="1">
          <p15:clr>
            <a:srgbClr val="45F2AA"/>
          </p15:clr>
        </p15:guide>
        <p15:guide id="8" orient="horz" pos="6240" userDrawn="1">
          <p15:clr>
            <a:srgbClr val="45F2AA"/>
          </p15:clr>
        </p15:guide>
        <p15:guide id="9" orient="horz" pos="416" userDrawn="1">
          <p15:clr>
            <a:srgbClr val="45F2AA"/>
          </p15:clr>
        </p15:guide>
        <p15:guide id="10" orient="horz" pos="5824" userDrawn="1">
          <p15:clr>
            <a:srgbClr val="45F2AA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03C528-C18B-AD85-C64B-9842F377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7925" y="1963407"/>
            <a:ext cx="3006998" cy="5429179"/>
          </a:xfrm>
        </p:spPr>
        <p:txBody>
          <a:bodyPr/>
          <a:lstStyle/>
          <a:p>
            <a:r>
              <a:rPr lang="en-GB" sz="2000" dirty="0"/>
              <a:t>An online clinical trial of brain training in people with long COVID</a:t>
            </a:r>
          </a:p>
          <a:p>
            <a:pPr marL="0" indent="0">
              <a:buNone/>
            </a:pPr>
            <a:endParaRPr lang="en-GB" sz="2000" dirty="0"/>
          </a:p>
          <a:p>
            <a:pPr marL="0" lvl="2" indent="0">
              <a:buNone/>
            </a:pPr>
            <a:r>
              <a:rPr lang="en-GB" sz="2000" b="1" dirty="0"/>
              <a:t>To be eligible you must:</a:t>
            </a:r>
          </a:p>
          <a:p>
            <a:pPr marL="0" lvl="2" indent="0">
              <a:buNone/>
            </a:pPr>
            <a:endParaRPr lang="en-GB" sz="2000" b="1" dirty="0"/>
          </a:p>
          <a:p>
            <a:pPr lvl="1"/>
            <a:r>
              <a:rPr lang="en-GB" sz="2300" dirty="0"/>
              <a:t>Be aged 18 or over</a:t>
            </a:r>
          </a:p>
          <a:p>
            <a:pPr lvl="1"/>
            <a:r>
              <a:rPr lang="en-GB" sz="2300" dirty="0"/>
              <a:t>Have experienced brain fog or memory problems since having COVID-19</a:t>
            </a:r>
          </a:p>
          <a:p>
            <a:pPr lvl="1"/>
            <a:r>
              <a:rPr lang="en-GB" sz="2300" dirty="0"/>
              <a:t>Have access to a computer and the internet</a:t>
            </a:r>
          </a:p>
          <a:p>
            <a:pPr lvl="1"/>
            <a:r>
              <a:rPr lang="en-GB" sz="2300" dirty="0"/>
              <a:t>Live in the UK</a:t>
            </a:r>
          </a:p>
          <a:p>
            <a:pPr lvl="1"/>
            <a:r>
              <a:rPr lang="en-GB" sz="2300" dirty="0"/>
              <a:t>Speak Englis</a:t>
            </a:r>
            <a:r>
              <a:rPr lang="en-GB" sz="2500" dirty="0"/>
              <a:t>h</a:t>
            </a:r>
          </a:p>
        </p:txBody>
      </p:sp>
      <p:pic>
        <p:nvPicPr>
          <p:cNvPr id="4" name="Picture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A511004-0E33-114C-8684-C72D59EF9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9" r="10601" b="-12"/>
          <a:stretch/>
        </p:blipFill>
        <p:spPr>
          <a:xfrm>
            <a:off x="56068" y="3882189"/>
            <a:ext cx="3138128" cy="29505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256845-57C0-FD63-119F-07C57C7DCB59}"/>
              </a:ext>
            </a:extLst>
          </p:cNvPr>
          <p:cNvSpPr txBox="1"/>
          <p:nvPr/>
        </p:nvSpPr>
        <p:spPr>
          <a:xfrm>
            <a:off x="128954" y="9444335"/>
            <a:ext cx="6729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IRAS Number: 327021	                       BEACON Trial Primary Care Advert v1.0; dated 5 June 2023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F0B25-15CE-A7C3-5E5D-21725035C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312" y="184666"/>
            <a:ext cx="3665620" cy="9088417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EEA0758-34E0-309E-5B68-57D90E74F540}"/>
              </a:ext>
            </a:extLst>
          </p:cNvPr>
          <p:cNvSpPr txBox="1">
            <a:spLocks/>
          </p:cNvSpPr>
          <p:nvPr/>
        </p:nvSpPr>
        <p:spPr>
          <a:xfrm>
            <a:off x="3289981" y="1243339"/>
            <a:ext cx="3542886" cy="59444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71450" indent="-171450" algn="l" defTabSz="685800" rtl="0" eaLnBrk="1" latinLnBrk="0" hangingPunct="1">
              <a:lnSpc>
                <a:spcPct val="95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700" b="1" dirty="0"/>
              <a:t>An online clinical trial of brain training in people with long COVID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  <a:p>
            <a:pPr marL="0" lvl="2" indent="0">
              <a:buFont typeface="Arial" panose="020B0604020202020204" pitchFamily="34" charset="0"/>
              <a:buNone/>
            </a:pPr>
            <a:r>
              <a:rPr lang="en-GB" sz="2600" b="1" dirty="0"/>
              <a:t>To be eligible you must:</a:t>
            </a:r>
            <a:endParaRPr lang="en-GB" sz="2600" b="1" dirty="0">
              <a:ea typeface="Calibri"/>
              <a:cs typeface="Calibri"/>
            </a:endParaRPr>
          </a:p>
          <a:p>
            <a:r>
              <a:rPr lang="en-GB" sz="2600" dirty="0"/>
              <a:t>Be aged 18 or over</a:t>
            </a:r>
          </a:p>
          <a:p>
            <a:r>
              <a:rPr lang="en-GB" sz="2600" dirty="0"/>
              <a:t>Have experienced brain fog or memory problems since having COVID-19</a:t>
            </a:r>
          </a:p>
          <a:p>
            <a:r>
              <a:rPr lang="en-GB" sz="2600" dirty="0"/>
              <a:t>Have access to a computer and the internet</a:t>
            </a:r>
          </a:p>
          <a:p>
            <a:r>
              <a:rPr lang="en-GB" sz="2600" dirty="0"/>
              <a:t>Live in the UK</a:t>
            </a:r>
          </a:p>
          <a:p>
            <a:r>
              <a:rPr lang="en-GB" sz="2600" dirty="0"/>
              <a:t>Speak Englis</a:t>
            </a:r>
            <a:r>
              <a:rPr lang="en-GB" sz="2800" dirty="0"/>
              <a:t>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2C00AA-9365-65EE-BA33-38AFDF96D2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380" y="361948"/>
            <a:ext cx="3420152" cy="591363"/>
          </a:xfrm>
          <a:prstGeom prst="rect">
            <a:avLst/>
          </a:prstGeom>
        </p:spPr>
      </p:pic>
      <p:pic>
        <p:nvPicPr>
          <p:cNvPr id="8" name="Picture 7" descr="A picture containing logo, font, symbol, graphics&#10;&#10;Description automatically generated">
            <a:extLst>
              <a:ext uri="{FF2B5EF4-FFF2-40B4-BE49-F238E27FC236}">
                <a16:creationId xmlns:a16="http://schemas.microsoft.com/office/drawing/2014/main" id="{6B573F2D-9C45-AF34-6740-5D12B04A65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67" y="8207739"/>
            <a:ext cx="1420305" cy="121817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369270-D7CF-CF0C-D491-A0ED9BD9CB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419" y="8295351"/>
            <a:ext cx="2089514" cy="932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EE6143-9C25-97D8-BB71-BC9ADBEA76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9981" y="8321608"/>
            <a:ext cx="3237257" cy="121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4D9267-2271-BC16-DF12-EC181120F1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80116" y="7921985"/>
            <a:ext cx="3537284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 us today: 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beaconstudy.org.uk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5ADD18-DC6C-ED7E-EBF7-28662661E2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9123" y="7785507"/>
            <a:ext cx="3240000" cy="67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076D9A-CDD2-01CC-60A4-B027D700626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712419" y="8427725"/>
            <a:ext cx="0" cy="704537"/>
          </a:xfrm>
          <a:prstGeom prst="line">
            <a:avLst/>
          </a:prstGeom>
          <a:ln>
            <a:solidFill>
              <a:schemeClr val="bg1">
                <a:lumMod val="50000"/>
                <a:alpha val="7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BEACON: SCAN ME">
            <a:extLst>
              <a:ext uri="{FF2B5EF4-FFF2-40B4-BE49-F238E27FC236}">
                <a16:creationId xmlns:a16="http://schemas.microsoft.com/office/drawing/2014/main" id="{3CE72F8B-6B18-2FFB-03A8-F07A3522BA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877" y="6940000"/>
            <a:ext cx="1747738" cy="17477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1351AC-17E0-C3E3-EEDF-CE9402E7BF93}"/>
              </a:ext>
            </a:extLst>
          </p:cNvPr>
          <p:cNvSpPr txBox="1"/>
          <p:nvPr/>
        </p:nvSpPr>
        <p:spPr>
          <a:xfrm>
            <a:off x="333419" y="8721452"/>
            <a:ext cx="154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latin typeface="Baguet Script" panose="00000500000000000000" pitchFamily="2" charset="0"/>
              </a:rPr>
              <a:t>SCAN ME!!</a:t>
            </a:r>
          </a:p>
        </p:txBody>
      </p:sp>
    </p:spTree>
    <p:extLst>
      <p:ext uri="{BB962C8B-B14F-4D97-AF65-F5344CB8AC3E}">
        <p14:creationId xmlns:p14="http://schemas.microsoft.com/office/powerpoint/2010/main" val="169949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83BD0B402CCD48ABB4C9D4EA3EA109" ma:contentTypeVersion="18" ma:contentTypeDescription="Create a new document." ma:contentTypeScope="" ma:versionID="2429804dea8407282a1b2123cd9a901c">
  <xsd:schema xmlns:xsd="http://www.w3.org/2001/XMLSchema" xmlns:xs="http://www.w3.org/2001/XMLSchema" xmlns:p="http://schemas.microsoft.com/office/2006/metadata/properties" xmlns:ns2="452dea9c-7d8c-4f8c-99cc-fac5c30fa0b8" xmlns:ns3="104a57bb-081b-4c9f-8616-214d650ed9b1" targetNamespace="http://schemas.microsoft.com/office/2006/metadata/properties" ma:root="true" ma:fieldsID="e23ed7e2b5f3709ffd9f316c28bedb77" ns2:_="" ns3:_="">
    <xsd:import namespace="452dea9c-7d8c-4f8c-99cc-fac5c30fa0b8"/>
    <xsd:import namespace="104a57bb-081b-4c9f-8616-214d650ed9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ategory" minOccurs="0"/>
                <xsd:element ref="ns3:SharedWithUsers" minOccurs="0"/>
                <xsd:element ref="ns3:SharedWithDetails" minOccurs="0"/>
                <xsd:element ref="ns2:Ordering" minOccurs="0"/>
                <xsd:element ref="ns2:Notes" minOccurs="0"/>
                <xsd:element ref="ns2:Status" minOccurs="0"/>
                <xsd:element ref="ns2:MediaServiceObjectDetectorVersions" minOccurs="0"/>
                <xsd:element ref="ns2:MediaServiceSearchProperties" minOccurs="0"/>
                <xsd:element ref="ns2:Run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dea9c-7d8c-4f8c-99cc-fac5c30fa0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ategory" ma:index="16" nillable="true" ma:displayName="Pass/Fail" ma:format="Dropdown" ma:internalName="Category">
      <xsd:simpleType>
        <xsd:restriction base="dms:Choice">
          <xsd:enumeration value="pass"/>
          <xsd:enumeration value="fail"/>
        </xsd:restriction>
      </xsd:simpleType>
    </xsd:element>
    <xsd:element name="Ordering" ma:index="19" nillable="true" ma:displayName="Tester" ma:format="Dropdown" ma:internalName="Ordering">
      <xsd:simpleType>
        <xsd:restriction base="dms:Text">
          <xsd:maxLength value="255"/>
        </xsd:restriction>
      </xsd:simpleType>
    </xsd:element>
    <xsd:element name="Notes" ma:index="20" nillable="true" ma:displayName="Device" ma:format="Dropdown" ma:internalName="Notes">
      <xsd:simpleType>
        <xsd:restriction base="dms:Choice">
          <xsd:enumeration value="Win11DesktopChrome"/>
          <xsd:enumeration value="Win10LaptopFirefox"/>
          <xsd:enumeration value="Win10LaptopEdge"/>
          <xsd:enumeration value="Mac OS14Laptop Safari"/>
          <xsd:enumeration value="Iphone14 Safari"/>
          <xsd:enumeration value="Iphone11 Chrome"/>
          <xsd:enumeration value="Iphone 11 Pro Safari"/>
          <xsd:enumeration value="Choice 8"/>
        </xsd:restriction>
      </xsd:simpleType>
    </xsd:element>
    <xsd:element name="Status" ma:index="21" nillable="true" ma:displayName="Test Date" ma:default="[today]" ma:format="DateOnly" ma:internalName="Status">
      <xsd:simpleType>
        <xsd:restriction base="dms:DateTim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un" ma:index="24" nillable="true" ma:displayName="Run" ma:format="Dropdown" ma:internalName="Run">
      <xsd:simpleType>
        <xsd:restriction base="dms:Choice">
          <xsd:enumeration value="1"/>
          <xsd:enumeration value="2"/>
          <xsd:enumeration value="3"/>
        </xsd:restriction>
      </xsd:simpleType>
    </xsd:element>
    <xsd:element name="Comments" ma:index="25" nillable="true" ma:displayName="Comments " ma:format="Dropdown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a57bb-081b-4c9f-8616-214d650ed9b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5309b48-3e70-4115-8da7-245eb68e0315}" ma:internalName="TaxCatchAll" ma:showField="CatchAllData" ma:web="104a57bb-081b-4c9f-8616-214d650ed9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ing xmlns="452dea9c-7d8c-4f8c-99cc-fac5c30fa0b8" xsi:nil="true"/>
    <Status xmlns="452dea9c-7d8c-4f8c-99cc-fac5c30fa0b8" xsi:nil="true"/>
    <Notes xmlns="452dea9c-7d8c-4f8c-99cc-fac5c30fa0b8" xsi:nil="true"/>
    <Category xmlns="452dea9c-7d8c-4f8c-99cc-fac5c30fa0b8" xsi:nil="true"/>
    <lcf76f155ced4ddcb4097134ff3c332f xmlns="452dea9c-7d8c-4f8c-99cc-fac5c30fa0b8">
      <Terms xmlns="http://schemas.microsoft.com/office/infopath/2007/PartnerControls"/>
    </lcf76f155ced4ddcb4097134ff3c332f>
    <TaxCatchAll xmlns="104a57bb-081b-4c9f-8616-214d650ed9b1" xsi:nil="true"/>
    <Comments xmlns="452dea9c-7d8c-4f8c-99cc-fac5c30fa0b8" xsi:nil="true"/>
    <Run xmlns="452dea9c-7d8c-4f8c-99cc-fac5c30fa0b8" xsi:nil="true"/>
  </documentManagement>
</p:properties>
</file>

<file path=customXml/itemProps1.xml><?xml version="1.0" encoding="utf-8"?>
<ds:datastoreItem xmlns:ds="http://schemas.openxmlformats.org/officeDocument/2006/customXml" ds:itemID="{F3A0794C-6B9C-4899-9774-35A6770FB0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dea9c-7d8c-4f8c-99cc-fac5c30fa0b8"/>
    <ds:schemaRef ds:uri="104a57bb-081b-4c9f-8616-214d650ed9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4DA548-BD67-438F-8CF5-707BE2712C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6393BD-F48A-4774-BA68-70ACFD9E111C}">
  <ds:schemaRefs>
    <ds:schemaRef ds:uri="http://schemas.microsoft.com/office/2006/documentManagement/types"/>
    <ds:schemaRef ds:uri="452dea9c-7d8c-4f8c-99cc-fac5c30fa0b8"/>
    <ds:schemaRef ds:uri="http://purl.org/dc/elements/1.1/"/>
    <ds:schemaRef ds:uri="http://schemas.microsoft.com/office/infopath/2007/PartnerControls"/>
    <ds:schemaRef ds:uri="http://schemas.microsoft.com/office/2006/metadata/properties"/>
    <ds:schemaRef ds:uri="104a57bb-081b-4c9f-8616-214d650ed9b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1141</TotalTime>
  <Words>123</Words>
  <Application>Microsoft Office PowerPoint</Application>
  <PresentationFormat>A4 Paper (210x297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Baguet Script</vt:lpstr>
      <vt:lpstr>Calibri</vt:lpstr>
      <vt:lpstr>Calibri Light</vt:lpstr>
      <vt:lpstr>Times New Roman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Hammond</dc:creator>
  <cp:lastModifiedBy>ADAMS, Rob (NHS BRISTOL, NORTH SOMERSET AND SOUTH GLOUCESTERSHIRE ICB - 15C)</cp:lastModifiedBy>
  <cp:revision>60</cp:revision>
  <dcterms:created xsi:type="dcterms:W3CDTF">2023-05-09T09:15:12Z</dcterms:created>
  <dcterms:modified xsi:type="dcterms:W3CDTF">2024-03-21T12:03:55Z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0x0101007C83BD0B402CCD48ABB4C9D4EA3EA109</vt:lpwstr>
  </property>
  <property fmtid="{D5CDD505-2E9C-101B-9397-08002B2CF9AE}" pid="3" name="MediaServiceImageTags">
    <vt:lpwstr/>
  </property>
</Properties>
</file>